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  <p:sldMasterId id="2147483654" r:id="rId2"/>
    <p:sldMasterId id="2147483656" r:id="rId3"/>
    <p:sldMasterId id="2147483658" r:id="rId4"/>
    <p:sldMasterId id="2147483660" r:id="rId5"/>
    <p:sldMasterId id="2147484132" r:id="rId6"/>
  </p:sldMasterIdLst>
  <p:sldIdLst>
    <p:sldId id="256" r:id="rId7"/>
    <p:sldId id="257" r:id="rId8"/>
    <p:sldId id="260" r:id="rId9"/>
    <p:sldId id="259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69" autoAdjust="0"/>
  </p:normalViewPr>
  <p:slideViewPr>
    <p:cSldViewPr>
      <p:cViewPr varScale="1">
        <p:scale>
          <a:sx n="95" d="100"/>
          <a:sy n="95" d="100"/>
        </p:scale>
        <p:origin x="1090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</a:rPr>
              <a:t>Datum: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  <a:ln algn="ctr"/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5491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F2C88-E087-4DB9-9DEF-AA46C9B413B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1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37537-4181-4F96-AC3B-DF52BBE06E9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3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</a:rPr>
              <a:t>Datum: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0904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9CB86-7E92-4D2B-9976-BBB78D692E5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40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766A9-A72F-4547-9F6F-61228A8D493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03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711D5-F0AF-42DF-8C9C-4721941736B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54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C1585-9D68-4C19-B27B-2260BBE79BE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03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DFA06-9251-4FB8-A7DD-B3AA01B9254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37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35CFA-8369-46AD-BF99-5B26BFF9B7C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40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E8776-837D-404B-BF27-D619196D16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9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1CD9F-E34D-4B82-87A4-5A7905639B3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602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D9E6D-8536-4FE7-8286-531B7FF0B7B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487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1D6A8-D5FD-4B3A-9610-B4D9CE071ED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91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3AA4D-ECEB-4A4E-A24E-0B646671B35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122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</a:rPr>
              <a:t>Datum: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24817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3C7DB-CB80-4F36-A65F-22D9764970F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548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747AD-F7D1-473F-9357-458551FF4B1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05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C5C23-74A5-4009-A013-5771F301A16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052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B8D17-0DDF-4999-885E-22486FE2326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337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E151B-6E81-4DA1-9CFD-89D22AF34AC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806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7C789-8622-4F63-898C-52E9EBEA80E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3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D0D26-8E7E-4578-A119-442182947C1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1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184DD-C37B-46E4-A1A7-6F7E23A419C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136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323D4-AB59-4165-BBE5-706FE891CD3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311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BF69D-A931-4753-87A6-CFECF87081B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015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21870-710E-432B-8FA6-ECB4D1A78E3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415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</a:rPr>
              <a:t>Datum: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0901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BE1DD-634A-4876-83AB-09CE32A7FB2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089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F70AE-2B92-4E44-B20B-4B791D1F4B0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674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1A919-5C31-4F36-9159-C709BBC8E16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319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F1912-6C7F-4C1A-8C74-7B57E2E6660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484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4CA82-A561-4747-BB46-27254892B44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4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AD29B-1D27-434B-80B5-92D6211F3B9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360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9477F-B928-4BDB-95B2-0DABAADCCD6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458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648C4-8776-4E32-B8EA-09F3DF53A08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6508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17DB0-A60A-463C-A13A-A065B4CEE36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95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0DEBB-3494-41F7-A36F-DA48B7C96FB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061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51316-64C2-4325-801C-C0461679A9E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057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5425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8313" y="3500438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sz="1200" b="1">
                <a:solidFill>
                  <a:schemeClr val="bg1"/>
                </a:solidFill>
                <a:latin typeface="Verdana" pitchFamily="34" charset="0"/>
              </a:rPr>
              <a:t>Datum: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1125538"/>
            <a:ext cx="4186237" cy="2303462"/>
          </a:xfrm>
        </p:spPr>
        <p:txBody>
          <a:bodyPr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8313" y="4027488"/>
            <a:ext cx="4175125" cy="554037"/>
          </a:xfrm>
          <a:ln algn="ctr"/>
        </p:spPr>
        <p:txBody>
          <a:bodyPr anchor="ctr"/>
          <a:lstStyle>
            <a:lvl1pPr marL="0" indent="0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58888" y="3500438"/>
            <a:ext cx="3384550" cy="431800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22059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F149F-C68D-47F3-A54D-9658813634C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073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E58C4-8615-4A3D-8489-7421AACC295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663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10000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19600" y="1916113"/>
            <a:ext cx="3811588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E5F91-FD43-4B49-9869-3BA0D3B23B8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96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67ED2-9981-43CB-B90C-6F2AB0CCAAF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4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D92E9-32FF-4556-B373-5668975831B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2821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88219-65FD-4743-AC11-DE4B60EE6A2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6538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D380D-0230-4DDC-89EF-363EC68C291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87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8E320-BA8A-454A-96DB-3133210AF72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298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E6877-A0A7-4D22-AC23-753F6F692C7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375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93210-6274-4474-9CBE-9E082E5280D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0778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288088" y="485775"/>
            <a:ext cx="1943100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5678488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87019-A44B-4668-9B7B-207BDB147D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08251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0324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B31CD9F-E34D-4B82-87A4-5A7905639B38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326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FAD0D26-8E7E-4578-A119-442182947C13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328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3DAD29B-1D27-434B-80B5-92D6211F3B93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267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72BF4-FD01-4EBD-9F77-6CA05AD3761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661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ED92E9-32FF-4556-B373-5668975831B2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93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D55A77A-C03C-4A4D-8B34-876129DE5E0D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3259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51A107F-7027-4D2F-9882-2037B119C46B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1579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4B1B2F-242F-4A95-B23D-97A3ABD8CAEE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0011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F7F2C88-E087-4DB9-9DEF-AA46C9B413B4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87960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4237537-4181-4F96-AC3B-DF52BBE06E90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65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5A77A-C03C-4A4D-8B34-876129DE5E0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1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A107F-7027-4D2F-9882-2037B119C46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B1B2F-242F-4A95-B23D-97A3ABD8CAE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1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CCE8CE00-743A-46EF-B58C-ADAB921648E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7" r:id="rId1"/>
    <p:sldLayoutId id="2147484077" r:id="rId2"/>
    <p:sldLayoutId id="2147484078" r:id="rId3"/>
    <p:sldLayoutId id="2147484079" r:id="rId4"/>
    <p:sldLayoutId id="2147484080" r:id="rId5"/>
    <p:sldLayoutId id="2147484081" r:id="rId6"/>
    <p:sldLayoutId id="2147484082" r:id="rId7"/>
    <p:sldLayoutId id="2147484083" r:id="rId8"/>
    <p:sldLayoutId id="2147484084" r:id="rId9"/>
    <p:sldLayoutId id="2147484085" r:id="rId10"/>
    <p:sldLayoutId id="214748408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BBD100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B87109A3-F820-4512-98FA-CBDA145FA4A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  <p:sldLayoutId id="2147484087" r:id="rId2"/>
    <p:sldLayoutId id="2147484088" r:id="rId3"/>
    <p:sldLayoutId id="2147484089" r:id="rId4"/>
    <p:sldLayoutId id="2147484090" r:id="rId5"/>
    <p:sldLayoutId id="2147484091" r:id="rId6"/>
    <p:sldLayoutId id="2147484092" r:id="rId7"/>
    <p:sldLayoutId id="2147484093" r:id="rId8"/>
    <p:sldLayoutId id="2147484094" r:id="rId9"/>
    <p:sldLayoutId id="2147484095" r:id="rId10"/>
    <p:sldLayoutId id="21474840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D3CDAC41-5E0C-466B-833C-6D06F5F751D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BA592F86-2DD1-416D-86B7-3435AB191E8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0" r:id="rId1"/>
    <p:sldLayoutId id="2147484107" r:id="rId2"/>
    <p:sldLayoutId id="2147484108" r:id="rId3"/>
    <p:sldLayoutId id="2147484109" r:id="rId4"/>
    <p:sldLayoutId id="2147484110" r:id="rId5"/>
    <p:sldLayoutId id="2147484111" r:id="rId6"/>
    <p:sldLayoutId id="2147484112" r:id="rId7"/>
    <p:sldLayoutId id="2147484113" r:id="rId8"/>
    <p:sldLayoutId id="2147484114" r:id="rId9"/>
    <p:sldLayoutId id="2147484115" r:id="rId10"/>
    <p:sldLayoutId id="21474841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B8CA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-23813"/>
            <a:ext cx="9215438" cy="691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77739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773988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730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A2D8D2D1-A538-49E1-B359-388444EE5E9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6850063"/>
            <a:ext cx="91440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00" b="1" smtClean="0">
                <a:solidFill>
                  <a:schemeClr val="bg1"/>
                </a:solidFill>
                <a:latin typeface="Verdana" pitchFamily="34" charset="0"/>
              </a:rPr>
              <a:t>© 2008 - 2009 De Groene Campus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751C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28-10-2015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CE8CE00-743A-46EF-B58C-ADAB921648E5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893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3728" y="1340768"/>
            <a:ext cx="4186237" cy="2303462"/>
          </a:xfrm>
        </p:spPr>
        <p:txBody>
          <a:bodyPr/>
          <a:lstStyle/>
          <a:p>
            <a:r>
              <a:rPr lang="nl-NL" b="1" i="1" dirty="0" err="1" smtClean="0"/>
              <a:t>Bedrijfs-administratie</a:t>
            </a:r>
            <a:r>
              <a:rPr lang="nl-NL" b="1" i="1" dirty="0" smtClean="0"/>
              <a:t/>
            </a:r>
            <a:br>
              <a:rPr lang="nl-NL" b="1" i="1" dirty="0" smtClean="0"/>
            </a:br>
            <a:r>
              <a:rPr lang="nl-NL" b="1" i="1" dirty="0" smtClean="0"/>
              <a:t/>
            </a:r>
            <a:br>
              <a:rPr lang="nl-NL" b="1" i="1" dirty="0" smtClean="0"/>
            </a:br>
            <a:r>
              <a:rPr lang="nl-NL" sz="2000" b="1" dirty="0" smtClean="0"/>
              <a:t>les 1</a:t>
            </a:r>
            <a:r>
              <a:rPr lang="nl-NL" sz="2000" b="1" smtClean="0"/>
              <a:t>: hoofdstuk 1</a:t>
            </a:r>
            <a:r>
              <a:rPr lang="nl-NL" b="1" i="1" dirty="0" smtClean="0"/>
              <a:t/>
            </a:r>
            <a:br>
              <a:rPr lang="nl-NL" b="1" i="1" dirty="0" smtClean="0"/>
            </a:br>
            <a:endParaRPr lang="nl-NL" b="1" i="1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4509120"/>
            <a:ext cx="28575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40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De balans </a:t>
            </a:r>
            <a:r>
              <a:rPr lang="nl-NL" sz="1600" dirty="0" smtClean="0"/>
              <a:t>(8)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1619672" y="1196752"/>
            <a:ext cx="7067128" cy="4929411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ct val="0"/>
              </a:spcBef>
              <a:buNone/>
            </a:pPr>
            <a:r>
              <a:rPr lang="nl-NL" dirty="0"/>
              <a:t> </a:t>
            </a:r>
            <a:r>
              <a:rPr lang="nl-NL" b="1" dirty="0"/>
              <a:t>Balans </a:t>
            </a:r>
            <a:r>
              <a:rPr lang="nl-NL" altLang="nl-NL" sz="2000" b="1" dirty="0">
                <a:latin typeface="Arial" pitchFamily="34" charset="0"/>
                <a:ea typeface="Calibri" pitchFamily="34" charset="0"/>
                <a:cs typeface="Arial" pitchFamily="34" charset="0"/>
              </a:rPr>
              <a:t>(naam bedrijf/datum</a:t>
            </a:r>
            <a:r>
              <a:rPr lang="nl-NL" altLang="nl-NL" sz="2000" b="1" dirty="0">
                <a:ea typeface="Calibri" pitchFamily="34" charset="0"/>
              </a:rPr>
              <a:t>)</a:t>
            </a:r>
            <a:endParaRPr lang="nl-NL" sz="2000" b="1" dirty="0"/>
          </a:p>
          <a:p>
            <a:pPr marL="0" indent="0">
              <a:buNone/>
            </a:pPr>
            <a:r>
              <a:rPr lang="nl-NL" sz="1600" b="1" i="1" dirty="0"/>
              <a:t>VASTE ACTIVA			EIGEN VERMOGEN</a:t>
            </a:r>
          </a:p>
          <a:p>
            <a:pPr marL="0" indent="0">
              <a:buNone/>
            </a:pPr>
            <a:r>
              <a:rPr lang="nl-NL" sz="1800" b="1" dirty="0" smtClean="0"/>
              <a:t>Gebouwen</a:t>
            </a:r>
            <a:r>
              <a:rPr lang="nl-NL" sz="1800" b="1" dirty="0"/>
              <a:t>	€    </a:t>
            </a:r>
            <a:r>
              <a:rPr lang="nl-NL" sz="1800" b="1" dirty="0" smtClean="0"/>
              <a:t>300.000</a:t>
            </a:r>
            <a:r>
              <a:rPr lang="nl-NL" sz="1800" b="1" dirty="0"/>
              <a:t>	spaargeld	   </a:t>
            </a:r>
            <a:r>
              <a:rPr lang="nl-NL" sz="1800" b="1" dirty="0" smtClean="0"/>
              <a:t>  </a:t>
            </a:r>
            <a:r>
              <a:rPr lang="nl-NL" sz="1800" b="1" dirty="0"/>
              <a:t>€ </a:t>
            </a:r>
            <a:r>
              <a:rPr lang="nl-NL" sz="1800" b="1" dirty="0" smtClean="0"/>
              <a:t> 172.500</a:t>
            </a:r>
            <a:r>
              <a:rPr lang="nl-NL" sz="1800" b="1" dirty="0"/>
              <a:t>	</a:t>
            </a:r>
          </a:p>
          <a:p>
            <a:pPr marL="0" indent="0">
              <a:buNone/>
            </a:pPr>
            <a:r>
              <a:rPr lang="nl-NL" sz="1800" b="1" dirty="0" smtClean="0"/>
              <a:t>Vervoermiddelen   35.000  </a:t>
            </a:r>
            <a:r>
              <a:rPr lang="nl-NL" sz="1800" b="1" dirty="0"/>
              <a:t>	</a:t>
            </a:r>
            <a:r>
              <a:rPr lang="nl-NL" sz="1800" b="1" i="1" dirty="0"/>
              <a:t>VREEMD VERMOGEN LANG</a:t>
            </a:r>
          </a:p>
          <a:p>
            <a:pPr marL="0" indent="0">
              <a:buNone/>
            </a:pPr>
            <a:r>
              <a:rPr lang="nl-NL" sz="1800" b="1" dirty="0" smtClean="0"/>
              <a:t>Inventaris </a:t>
            </a:r>
            <a:r>
              <a:rPr lang="nl-NL" sz="1800" b="1" dirty="0"/>
              <a:t>	        </a:t>
            </a:r>
            <a:r>
              <a:rPr lang="nl-NL" sz="1800" b="1" dirty="0" smtClean="0"/>
              <a:t>23.000               zakelijke </a:t>
            </a:r>
            <a:r>
              <a:rPr lang="nl-NL" sz="1800" b="1" dirty="0"/>
              <a:t>lening  </a:t>
            </a:r>
            <a:r>
              <a:rPr lang="nl-NL" sz="1800" b="1" dirty="0" smtClean="0"/>
              <a:t>    210.000</a:t>
            </a:r>
            <a:endParaRPr lang="nl-NL" sz="1800" b="1" dirty="0"/>
          </a:p>
          <a:p>
            <a:pPr marL="0" indent="0">
              <a:buNone/>
            </a:pPr>
            <a:r>
              <a:rPr lang="nl-NL" sz="1600" b="1" i="1" dirty="0"/>
              <a:t>VLOTTENDE ACTIVA		VREEMD VERMOGEN KORT</a:t>
            </a:r>
          </a:p>
          <a:p>
            <a:pPr marL="0" indent="0">
              <a:buNone/>
            </a:pPr>
            <a:r>
              <a:rPr lang="nl-NL" sz="1800" b="1" dirty="0"/>
              <a:t>Voorraden	        </a:t>
            </a:r>
            <a:r>
              <a:rPr lang="nl-NL" sz="1800" b="1" dirty="0" smtClean="0"/>
              <a:t>18.000</a:t>
            </a:r>
            <a:r>
              <a:rPr lang="nl-NL" sz="1800" b="1" dirty="0"/>
              <a:t>	crediteuren	</a:t>
            </a:r>
            <a:r>
              <a:rPr lang="nl-NL" sz="1800" b="1" dirty="0" smtClean="0"/>
              <a:t>          12.000</a:t>
            </a:r>
            <a:endParaRPr lang="nl-NL" sz="1800" b="1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nl-NL" sz="1800" b="1" dirty="0" smtClean="0"/>
              <a:t>Debiteuren</a:t>
            </a:r>
            <a:r>
              <a:rPr lang="nl-NL" sz="1800" b="1" dirty="0"/>
              <a:t>	          </a:t>
            </a:r>
            <a:r>
              <a:rPr lang="nl-NL" sz="1800" b="1" dirty="0" smtClean="0"/>
              <a:t>7.500</a:t>
            </a:r>
            <a:r>
              <a:rPr lang="nl-NL" sz="1800" b="1" dirty="0"/>
              <a:t>	</a:t>
            </a:r>
            <a:r>
              <a:rPr lang="nl-NL" sz="1800" b="1" dirty="0" err="1"/>
              <a:t>n.t.b</a:t>
            </a:r>
            <a:r>
              <a:rPr lang="nl-NL" sz="1800" b="1" dirty="0"/>
              <a:t>. </a:t>
            </a:r>
            <a:r>
              <a:rPr lang="nl-NL" sz="1800" b="1" dirty="0" smtClean="0"/>
              <a:t>BTW	            6.000</a:t>
            </a:r>
            <a:endParaRPr lang="nl-NL" sz="1800" b="1" dirty="0"/>
          </a:p>
          <a:p>
            <a:pPr marL="0" indent="0">
              <a:buNone/>
            </a:pPr>
            <a:r>
              <a:rPr lang="nl-NL" sz="1800" b="1" dirty="0"/>
              <a:t>Bank		        </a:t>
            </a:r>
            <a:r>
              <a:rPr lang="nl-NL" sz="1800" b="1" dirty="0" smtClean="0"/>
              <a:t>14.500</a:t>
            </a:r>
            <a:endParaRPr lang="nl-NL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sz="1800" b="1" dirty="0"/>
              <a:t>Kas                    </a:t>
            </a:r>
            <a:r>
              <a:rPr lang="nl-NL" sz="1800" b="1" u="sng" dirty="0"/>
              <a:t>  </a:t>
            </a:r>
            <a:r>
              <a:rPr lang="nl-NL" sz="1800" b="1" u="sng" dirty="0" smtClean="0"/>
              <a:t>          2.500</a:t>
            </a:r>
            <a:r>
              <a:rPr lang="nl-NL" sz="1800" b="1" u="sng" dirty="0" smtClean="0">
                <a:solidFill>
                  <a:schemeClr val="accent6"/>
                </a:solidFill>
              </a:rPr>
              <a:t> </a:t>
            </a:r>
            <a:r>
              <a:rPr lang="nl-NL" sz="1800" b="1" u="sng" dirty="0"/>
              <a:t>+</a:t>
            </a:r>
            <a:r>
              <a:rPr lang="nl-NL" sz="1800" b="1" dirty="0"/>
              <a:t>	 </a:t>
            </a:r>
            <a:r>
              <a:rPr lang="nl-NL" sz="1800" b="1" dirty="0" smtClean="0"/>
              <a:t>                                 </a:t>
            </a:r>
            <a:r>
              <a:rPr lang="nl-NL" sz="1800" b="1" u="sng" dirty="0" smtClean="0"/>
              <a:t>              </a:t>
            </a:r>
            <a:r>
              <a:rPr lang="nl-NL" sz="1800" b="1" u="sng" dirty="0"/>
              <a:t>+</a:t>
            </a:r>
          </a:p>
          <a:p>
            <a:pPr marL="0" indent="0">
              <a:buNone/>
            </a:pPr>
            <a:r>
              <a:rPr lang="nl-NL" sz="1800" b="1" dirty="0"/>
              <a:t>Totale </a:t>
            </a:r>
            <a:r>
              <a:rPr lang="nl-NL" sz="1800" b="1" dirty="0" err="1" smtClean="0"/>
              <a:t>bezitt</a:t>
            </a:r>
            <a:r>
              <a:rPr lang="nl-NL" sz="1800" b="1" dirty="0" smtClean="0"/>
              <a:t>.             400.500</a:t>
            </a:r>
            <a:r>
              <a:rPr lang="nl-NL" sz="1800" b="1" dirty="0"/>
              <a:t>	</a:t>
            </a:r>
            <a:r>
              <a:rPr lang="nl-NL" sz="1800" b="1" dirty="0" smtClean="0"/>
              <a:t>     Totaal </a:t>
            </a:r>
            <a:r>
              <a:rPr lang="nl-NL" sz="1800" b="1" dirty="0"/>
              <a:t>vermogen   </a:t>
            </a:r>
            <a:r>
              <a:rPr lang="nl-NL" sz="1800" b="1" dirty="0" smtClean="0"/>
              <a:t>400.500</a:t>
            </a:r>
            <a:endParaRPr lang="nl-NL" sz="1800" b="1" dirty="0"/>
          </a:p>
          <a:p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292327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De balans </a:t>
            </a:r>
            <a:r>
              <a:rPr lang="nl-NL" sz="1600" dirty="0" smtClean="0"/>
              <a:t>(9)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i="1" u="sng" dirty="0" smtClean="0"/>
              <a:t>Huiswerk les 1:</a:t>
            </a:r>
          </a:p>
          <a:p>
            <a:endParaRPr lang="nl-NL" b="1" dirty="0"/>
          </a:p>
          <a:p>
            <a:pPr marL="0" indent="0" algn="ctr">
              <a:buNone/>
            </a:pPr>
            <a:r>
              <a:rPr lang="nl-NL" b="1" smtClean="0"/>
              <a:t>Maken </a:t>
            </a:r>
            <a:r>
              <a:rPr lang="nl-NL" b="1" dirty="0" smtClean="0"/>
              <a:t>de opdrachten van </a:t>
            </a:r>
            <a:r>
              <a:rPr lang="nl-NL" b="1" dirty="0" err="1" smtClean="0"/>
              <a:t>Hdst</a:t>
            </a:r>
            <a:r>
              <a:rPr lang="nl-NL" b="1" dirty="0" smtClean="0"/>
              <a:t>. 1 van het boek: Administratie voor het MKB</a:t>
            </a:r>
          </a:p>
          <a:p>
            <a:pPr marL="0" indent="0" algn="ctr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dirty="0" smtClean="0"/>
              <a:t>Dit wordt nabesproken in de volgende les.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Succes.</a:t>
            </a:r>
            <a:endParaRPr lang="nl-NL" dirty="0"/>
          </a:p>
        </p:txBody>
      </p:sp>
      <p:sp>
        <p:nvSpPr>
          <p:cNvPr id="4" name="AutoShape 2" descr="data:image/jpeg;base64,/9j/4AAQSkZJRgABAQAAAQABAAD/2wCEAAkGBxQSEhQUEhQWFhQUFBQUFBQUEhQVFxUVFBQWFxQUFRQYHSggGBolHBUUITEhJSkrLi4uFx8zODMsNygtLisBCgoKDg0OFxAQFyscHBwsLCwsLCwsLCwsLCwsLCwsLCwsLCwsLCwsLCwsLCwsLCwsLCwrLCwsNywsNzc3NyssK//AABEIALoBDwMBIgACEQEDEQH/xAAcAAABBQEBAQAAAAAAAAAAAAAEAAMFBgcCAQj/xABOEAABAwEBCAoPBgQFBQAAAAABAAIDEQQFBhIhMUFR0QcTFVNhcXOBkZMWIjIzQlRykqGxsrPB0vAUNENSouEXYoLCJERj0/EjJaPi4//EABgBAAMBAQAAAAAAAAAAAAAAAAABAgME/8QAIBEBAQACAgMBAQEBAAAAAAAAAAECEQMSEyExQVFhcf/aAAwDAQACEQMRAD8A165tgidFGXRsJMbCSWNJJLQSSaYyidzYd6j6tupK5XeIuTj9kIpAC7mw71H1bdSW5sO9R9W3UikkALubDvUfVt1Jbmw71H1bdSKSQAu5sO9R9W3UlubDvUfVt1IpJAC7mw71H1bdSW5sO9R9W3UikkALubDvUfVt1Jbmw71H1bdSKSQAu5sO9R9W3UlubDvUfVt1IpJAC7mw71H1bdSW5sO9R9W3UikkALubDvUfVt1Jbmw71H1bdSKSQAu5sO9R9W3UlubDvUfVt1IpJAC7mw71H1bdSW5sO9R9W3UikkALubDvUfVt1Jbmw71H1bdSKSQAu5sO9R9W3UlubDvUfVt1IpJAC7mw71H1bdSW5sO9R9W3UikkALubDvUfVt1Jbmw71H1bdSKSQAu5sO9R9W3UvDc2Heo+rbqRaSACuaaRtGjCA4g4gBF1URc+bFTQ5/tuUlG5Y03Fyu8RcnH7IRSFuV3iLk4/ZCKWxPFB7rvx4m5TmJz4s6nFTycZ4z6yrwxlvsrdRIz3ce3K1vQfmTIvidSoa08x+ZBvFRjUVb5sALacWKO9WRl8Dj4LRzHWiIbqvcaANyVyHWqDurk+KsVxrcCcuIj0ovDIO9WMWyTQ3oOte/a5P5P1a0w1y9qo6Qu9PfapP5P1a179pk0M/UmwV0jpD710bTJoZ+pefaZdDP1JVXNUdIO9dfapdDP1JfapdDP1JspYSOkHenPtUuhn6kvtUuhn6kNaLWxgq9zWjS4getCRXds7sQlb6vSVN6T9VLlfxJOtsgzM/UkLbJoZ+pMtcHCoII0g1C8e+ifSJ713LdJ7coZ6UG++Jw8AenWg7ZKXIPa0+kV2Sxvld+QfXOm3X1Efhjp/dQ8gQsiqceI7J11+JH4fp/deC/M716f3VacyqbkxJ+LEdqs5v2/0vT+6bkv9DcsXpCp08+hASRl2VXODErlV3dskNH4Lj/UNaulzLXtsTJKUwhWla0xrExZ1sl7/AN3i8n4lZcuGOOuqpbUmCvVyF0sDVWwS43D+eT3jlPWcqt2Dun8pJ7xysVlWVM5crvEXJx+yEUhbld4i5OP2QilqTxU0uxnjPrVyVKc7tjxla8X1OXx05RtquaZDUnFoUjVegrbt/GavWm4RAq3GvLnsdG4ZRpVoC9wGnKAn3uges89QK5aIjCQjKBOh6zIQx+NPhyGaU5G5AOFeLwvGlUm/C/yOBpjszg+Y17YY2R6TXI53Bk06FOWUx+njhcr6Wy6N0Y4W4UrgBjpnJp+VoxnmWe3Xv+keSIaRR1IwiQXnhzhvEKnhVFtd1ppAS6RzneG5ziSeAcHAorbcfEubPlyy9T068OLHH77Wie6bHurJhvccrnGvrqSu23QZQiMUNKGtcZ0AZDnVaikylCyy0qsOm2/bS8XOvrfA7tTgYxiGNh425Ffrj3xttJDXdq/oaToFch4FgYtNHA1NBlUrZrqyNNWEn+XHlByY8RzLTHth8ZZzHL7G/GDSh7RQKlXr3+YYbHaMROJryc+bC1q4yY12YZdo5bjcaClqeJDOCOkYUw6FaSgC/Gh5I6qUMC4cwBPsaN+z0ypt7QEZIgZ3gZU97AeV2Wi1i977vF5PxKx6eYnItgvd+7xeT8Ss+aeoc+JML0LxernNT7B3T+Uk945WGyqvWDun8pJ7xysNlWVM7crvEXJx+yEUhbld4i5OP2QilqTxUWV/bO4z61elQJz27uNa8X1OXw4Hp0CtEIHJ6Ny3RoXHiTtKpiNyfCgnohXYjovWldpEUbqKj3338PheY4A0UJDnuGFkykDgV5IxLBrukFzyTX0Vr8VhzZ2akdHDhMt2u76r4Z3wB5me+uC6jnHBLTUHtRQDHQ5MigLk2rbcb8uQ8+QoW22ilkazO2QtArjwT2w4xjIQFxbTgPx9ycvAcxWPW9W25M1gtTiQRx0px0CFs9CBjzmvNi+HpRtsaKU0tBUfC7BJp4Qr/U3E7pFFOPxeX06MXEfr4ph37/H4rsy15sY9BHrTcAwuID9qegKoVccJ+si6s05JINeAjT2uPoHpTlobmzZ6+tM4tP1kVJp+a3YAqDXj1LXdi6+IWuzFjjWWAhp0lhrtbj0Ecw0rDZNGZWbYjukYbpRs8GcOicOEguYfOa0c60w9Vln7b45iZfHRGOQsxW7KBJShJERK6mVR882gIUanco2enGi5TpKAmmGZXjBQ0q2K937tF5PxKx/ai5tRTLQAnKtgve+7ReT8So5r6gnxJr1eBernNT7B3T+Uk945WGyqvWDun8pJ7xysNlWVM7crvEXJx+yEUhbld4i5OP2QilqTxZ9aAcJx4StBWb2t3/Udj8IrXi+lfjvCXTXoYuTsTho51vSFxyp0uqhGJwuUUtJCOVPseopr04JSknR670zhZ5jH3YjeW0y5MdOGlVgUs22Z6VFceULehPXEedfPt3GbTNIAcTJHt5g4gD1LDmx3ZXRw3U0bt1la9pAzYxxgEfFRdyKhzsVaDHXjR5tIINNGPjUpse3qvt1oJIc2ztrtsgxVOZjCcrjn0DmWeMt9LzsllDsNQKE6tI9SDtbSw1HHzhaHdXY3khqbM7bm1rgPIbIOAHE13oPAVSrZAWvcxwILSQQcoIxEFTZcb8XLMp6qCe/tcWSppxEGg5iKdClIYqDhynjTdludVzn07RtK6C7KBTgpVd21+CPrHkTtl9QTGz6Gtc1BQKNdKU7I+oqebJrQzTUq5GdOMeSpzY5gL7p2UDwZdsPFGHP/ALV5etexNb5MGIYMbSNtlI7VgzgaXUyD1BXbY1uSwXRt0kbaR2dzoIwTXK8gmunBjPnqpGdrVpZUDPOupHoSQrdEga0SEoWUp+ZyDkanDDzPHGgZXIyY6EFMFpKRpz8VPitoveP+Gi8n4lYqWk5MnHRbVe992i8n4lZc34qJML1eBernCn2Dun8pJ7xysNlVesHdP5ST3jlYbKsqZ25XeIuTj9kIpC3K7xFycfshFLUnhWYWzvr/ACitPWW3QcNtf5RWvF9L8eYScY9DCQaU4yUaVtaBzCn2008SDZINK7Eg0qKWhwY38wro/ddCPhCCa8aU+14S2DwH/K+f7/Iy21TN/wBV/tEj1hb82QaVjeyzZALW5w8NjHjjpgH2Vnyfi8f2I+8G9R1snbtwcLPgGVxBptjWvMYYHDJV7XA8DTwLd7JA2JjWRsDGNFGtaAGgcACp+xS7/tsWPI6Uc22u1q5teNKeM9Jvt6JDoWTbJ9j2u07YMQlbhHym9q71NPOtTe4Kn7JVz9ssu2DuoXB39DqBw9k8yM5uHhdVnFitoMGCBjDnOOPTSh6B6FG253T0qOnkLHGhIOb4q1XqXpm32Z8rZAx7ZSwNc0lpAax2UGorhHNmWEw/jovJPlVKUE5MmitU5ciwGWeKI9qJJGMLjQYLSe2NTiyVPMpa6lwJrIcGZhFcjxja7yXDF048SHwhQ6Miq3Sekvvb6DubYorNE2KFoZGzEBpOck53HKSqpsfNwG2weF9vtGFzYFOahrzqmXt37yWUGObCnjqMGr+3YM9CcrcmI0orZcW3xm2SujNYrXCydtcm2RO2qUceNleJazKVlcbFte/hQ8rxp5k0+UIeaRWT2R4zpuSQZsXFn4ymJJAhnzpwHZZeJBPcNHpXEsiFkkV6I5I7Ktsve+7ReT8SsFllW8XufdofIHxWXKqfEoF0uQuliSn2Dun8pJ7xysNlVesHdP5ST3jlYbKsqZ25XeIuTj9kIpC3K7xFycfshFLUnJWRXTP/AF5PK1LXSscuxbGtnkByhxzrTjoeYXCnWHhUbuixOR3RaM/oC03D0l2H6onagKKZdJmn1J7dNii5QaqTa4aE6JQo1l0GaQmLpWt7gBA5rXEmrnAGgpixUNVFzkOY1NCT6os72WgKxOzmN4NdAcKe0U66/a0WR5ZaohIPBc3tCeGtMFw6FXLXaZ7sWkANwGYmlwqWRMBqanO7GTwnQlllLD62VoWxjZy25sFRQu2x2PQZHUPOKHnVpxoGwzRwxsjYKMja1jRWtGtAAqc5T5uk36KJnE9aewSmrZZRLG+N2R7XNPE4UXDbcE8La1Haf0+tfOd2rMWPc05WOcx3G0kH1FarsQsb9hdTLt8mFwHBZT0UVZ2TY4TaiYaYbmgzAZA/TxkUqNaN2JL4WQmSyyYjI/bI3Zi7BAcw8NGgjnUyqyn60u02Vr2lj2tc1woWuAIPGCspv5vVFlcx0DZXRvDy6jC5sWBg+EBiFHZ9BxrXRdBi5ltsZBBFQRQ8RTtlGO4wGwXLdaHshjxveRUnwW53cwxrUbRccxOsO0tqIHGJ3JyRODnO09s1h40Xe7cOzWLDMdXOee7fQuDB3LAQMnDn5lKy21n1/wAKZZDy3aHe08HQhZa8CcnujGEFLdWPh9GtadonRuVx4ExI48A4wvJLqR8PQNaFlt8eY+hVv/SKaQ8HMEHJM7g6F1JbG8HPVByTjN6E9z+k6fMTXJ0Lf72/usPkBfPbpxQ1r0hfQl7R/wALD5AU5D8SgXS5C6UEp9g7p/KSe8crDZVXrB3T+Uk945WGyrKmduV3iLk4/ZCJQ1yu8RcnH7IRK1J4V85X424i1ziuSTTTMF9GFfLd+9rpb7SMeKT+1qZz4bFtJz/qTzbSdPpUIy3E5nfXOiY7U78p5ykaYbaT9Fei3EaekqPa9x8H9ScaXaAFNVEgy6HGnmXSPD6VGBruBOtDtKiqiUNtwhRzajQW19acitmCKNBaNAxD0KLjBRkRxLOtYNbdA8PSdacbb3fVdaji7i6VwZhwdKj2tNR292n160bYJZJXhjAST6KZSToVYFqHArHeXdaOOY4bgC4ANJxCtclTn1Ixwtuiysk2AuxsX2gudIHtwXEudUONScZqRx6FXxeJLFIJHSNOA5rgGVGNpqO2OTJoW6TXWAblVHviukzHQgHPkAVcuHLj7wu5/wALjywyus4hTdU6acGhcG6Z0qKfaQ5zqZqA8eXUvC7iUyVdkHyXQP5kw+1k+Eo58zfzDpCYMugjpWkZ0fJKdJPQmtuOcO5gEFtp+nLoSnh6TrWkjOnpZxok52jWgp536DThbRdvfpAPHUpmRwPgDoOtXpGwsk7vopl1pP05G9r+Q8xKYlI4uNxPrKYDOtgFe7GI5CCvq29X7pBybV8qlwx9sPNH7r6qvV+5wcm1BZfEuF0uQukIU+wd0/lJPeOVhsqr1g7p/KSe8crDZVlTO3K7xFycfshElDXK7xFycfshErUnJXyvfvTdG1cr/a1fU5Xyvfsyt0bVyv8Aa1M4i2kIqOQHKhGD6NAu9vpkp60aCUido9Sea7gUQJ3H6onRJTOpsOVJ4XCuttCj2zjSu2zjT6FFixwkOZd7aUCJV2yQ6VC4fdUod8RXReV1hFJUBSVCHe9xqKVBUmWhcmIJ9tDqhftdqbiZK8NzDbHD0ApgRyvcDK4uGXtnF3rU8IAvWWYKvLS8cCMtBTwe4otllCebGNCz7RppHtmINMfMCfUu618E4uBEPjGVMvbTISOcpylpw4A4snMQmXxnMfSQnauCbL3K4mw0QRp84prD0+tOyPP0Ew550DoVRNhqd5GQ4vKCDfaj+b1FHOeM7Qmi8ZvgfWqlLQAuxHEMh9S+vL1Pudn5JvqXyXIGkGoGQ5qL60vV+6Wfkm+pOIynpLhdLkLpDNT7B3T+Uk945WGyqvWDun8pJ7xysNlWVM5crvEXJx+yEVRDXK7xFycfshFLUnJCyS7WxNNaJ5ZvtDW7Y/CwcFxoKAUrzLXV4g5dMRdsJTH/ADTOrOtc/wAD5vG29Wda3BJPY3/jEW7CEvjTerOtODYTk8Zb5h1rakqJH2YwNhiTxhnmHWuxsOS+MM8w61slEqJag71jg2IJd/Z5h1r3+Ec2/s8w61sVEFb7ZtdO1BFCe7DcjS44jlxApdYfkrLBsTT7+zzDrSOxNPv7PMOtahFdMOcWgOqA7KKY20BHScqYju405WPBpUincjhz5ODOjpD8tZt/CWff2eadaX8JZt+Z5p1rVDbwDguBBow4xlLyQGimfEVzNdAAVAq0xmQOqAKYqDHkJql0g8uTK/4ST78zzTrXn8I59/Z5p1rUYbrNLg3BdVxIBpiNKivS0+jSnILosLg2oqS8DGD3LnDNn7WtEeODy5MsZsTTj8dnmnWnRsVz78zzTrWjx3aYSQRgkEjGcWWlScwquo7sMoK5cEONCCBVmGSDnAFehHjh+bJmztiqY/jM806027Ymm35nmnWtPjusxzmtAd22Q0FKUqDUH91IhHjkHlyY9/CObfmeada8dsRTb+zzDrWxUSon1heXJjZ2IJt/j8w61ydh6bf4/MOtbNRKifWDyVi52G5t/j8w6007YWm3+Mf0H5lttEqI1C8lYa/YSnP+Zj6o/MtjuJYzFBHG6hLGBpIyYtCPovUyuVryi9SSQlT7B3T+Uk945WGyqvWDun8pJ7xysNlWVM7crvEXJx+yEUopjJWMa0YHatDa1NTgimdpQ81tmbmaf6//AEWnaEnUlUrRd6dvgDrB/toV99c4/BHW/wDzRuBd0lRDfjPvP/lH+0vW35zDLZweObVGjYXpJUjs2m8Wb1zvkS7NpvFm9c75EbgXdJUfs2m8Wb1zvkXvZrN4s3rnfIjYXdcPjBygHjFcuVUvs1m8Wb1zvkS7NZvFm9c75EbC5tiAyAZ82kkn0k9K8fA04iBmzaMYVN7NpvFm9c75EuzabxZvXO+RGwuT4Gu7poObGAV4bM0kHBbUCgOCKgaAcyp3ZrN4szrnfIl2azeLN653yI2FzZA1uQAVNcQAx6UtqFa0HQFTOzabxZvXO+RLs2m8Wb1zvkRsLntLdA6AltI0DoVM7NpvFm9c75EuzWbxZvXO+RGwujYgMgAz4l2qR2azeLM653yL3s1m8Xb1rvkRsLskqT2aTeLt613yJdmk3i7etd8iNhdklSOzWbxZvXO+RLs1m8Wb1zvkRsLukqR2bTeLN653yLzs2m8Wb1zvkRsLwkqQL9ZvFm9c75F12aTeLs613yI2F1SVM7LpnCggaOESnF0sRVmvgmP4TeeQ/BiNwGbAO2fyknvHKw2bIoi59nIxnKSSafzOJp6VNQNos6Z5zUNLBVFrwpBES2AHMhn3KBzKfIXJCAr25A0JbkDQrBRKiYV/cgaEtyBoVgolRAV/cgaEtyBoVgolRAV/cgaEtyBoVgolRAV/cgaEtyBoVgolRAV/cgaEtyBoVgolRAV/cgaEtyBoVgolRAV/cgaEtyBoVgolRAV/cgaEtyBoVgolRAV/cgaEtyBoVgolRAV/cgaEtyBoVgolRAV/cgaEtyBoVgolRAV/cgaEtyBoVgolRAQbLlDQiorCBmUmAugEgHigoiGtXQXoQH//2Q=="/>
          <p:cNvSpPr>
            <a:spLocks noChangeAspect="1" noChangeArrowheads="1"/>
          </p:cNvSpPr>
          <p:nvPr/>
        </p:nvSpPr>
        <p:spPr bwMode="auto">
          <a:xfrm>
            <a:off x="1174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725144"/>
            <a:ext cx="258127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2764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Bedrijfsadministratie</a:t>
            </a:r>
            <a:br>
              <a:rPr lang="nl-NL" dirty="0" smtClean="0"/>
            </a:br>
            <a:r>
              <a:rPr lang="nl-NL" dirty="0" smtClean="0"/>
              <a:t>voor het MKB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pPr marL="457200" lvl="1" indent="0">
              <a:buNone/>
            </a:pPr>
            <a:r>
              <a:rPr lang="nl-NL" sz="2400" b="1" i="1" dirty="0" smtClean="0"/>
              <a:t>Een ondernemer hoeft geen boekhouder te zijn; hij moet wel zijn boekhouding kunnen lezen.</a:t>
            </a:r>
          </a:p>
          <a:p>
            <a:pPr marL="457200" lvl="1" indent="0">
              <a:buNone/>
            </a:pPr>
            <a:endParaRPr lang="nl-NL" sz="2400" b="1" i="1" dirty="0"/>
          </a:p>
          <a:p>
            <a:pPr marL="457200" lvl="1" indent="0">
              <a:buNone/>
            </a:pPr>
            <a:r>
              <a:rPr lang="nl-NL" sz="2400" i="1" dirty="0" smtClean="0"/>
              <a:t>Lesstof bestaat uit korte cases die samen een totaalbeeld van de boekhouding geven</a:t>
            </a:r>
          </a:p>
          <a:p>
            <a:pPr marL="0" indent="0">
              <a:buNone/>
            </a:pPr>
            <a:r>
              <a:rPr lang="nl-NL" dirty="0"/>
              <a:t>	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941168"/>
            <a:ext cx="283845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169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De balans </a:t>
            </a:r>
            <a:r>
              <a:rPr lang="nl-NL" sz="1600" dirty="0"/>
              <a:t>(1)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7562074"/>
              </p:ext>
            </p:extLst>
          </p:nvPr>
        </p:nvGraphicFramePr>
        <p:xfrm>
          <a:off x="1475656" y="3717032"/>
          <a:ext cx="5849620" cy="1577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4810"/>
                <a:gridCol w="2924810"/>
              </a:tblGrid>
              <a:tr h="122413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Bezittingen  </a:t>
                      </a:r>
                      <a:endParaRPr lang="nl-NL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nl-NL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nl-NL" sz="1800" dirty="0" smtClean="0">
                          <a:solidFill>
                            <a:schemeClr val="tx1"/>
                          </a:solidFill>
                          <a:effectLst/>
                        </a:rPr>
                        <a:t>          =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nl-NL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dirty="0" smtClean="0">
                          <a:solidFill>
                            <a:schemeClr val="tx1"/>
                          </a:solidFill>
                          <a:effectLst/>
                        </a:rPr>
                        <a:t>Activa      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Eigen vermogen       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Schulden   </a:t>
                      </a:r>
                      <a:endParaRPr lang="nl-NL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nl-NL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          =</a:t>
                      </a:r>
                      <a:endParaRPr lang="nl-NL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nl-NL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dirty="0" smtClean="0">
                          <a:solidFill>
                            <a:schemeClr val="tx1"/>
                          </a:solidFill>
                          <a:effectLst/>
                        </a:rPr>
                        <a:t>Passiva                 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75656" y="2982538"/>
            <a:ext cx="568863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</a:t>
            </a:r>
            <a:r>
              <a:rPr kumimoji="0" lang="nl-NL" altLang="nl-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Balans (naam bedrijf/datum</a:t>
            </a:r>
            <a:r>
              <a:rPr kumimoji="0" lang="nl-NL" altLang="nl-N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</a:t>
            </a:r>
            <a:endParaRPr kumimoji="0" lang="nl-NL" altLang="nl-N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debet					    credit</a:t>
            </a:r>
            <a:endParaRPr kumimoji="0" lang="nl-NL" altLang="nl-N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764704"/>
            <a:ext cx="24574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080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De </a:t>
            </a:r>
            <a:r>
              <a:rPr lang="nl-NL" dirty="0" smtClean="0"/>
              <a:t>balans </a:t>
            </a:r>
            <a:r>
              <a:rPr lang="nl-NL" sz="1600" dirty="0" smtClean="0"/>
              <a:t>(2)</a:t>
            </a:r>
            <a:endParaRPr lang="nl-NL" sz="1600" dirty="0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3467"/>
              </p:ext>
            </p:extLst>
          </p:nvPr>
        </p:nvGraphicFramePr>
        <p:xfrm>
          <a:off x="1603956" y="3301907"/>
          <a:ext cx="6336704" cy="19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352"/>
                <a:gridCol w="3168352"/>
              </a:tblGrid>
              <a:tr h="172819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Bezittingen        </a:t>
                      </a:r>
                      <a:r>
                        <a:rPr lang="nl-NL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€ 100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nl-NL" sz="1600" u="sng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nl-NL" sz="160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                               </a:t>
                      </a:r>
                      <a:r>
                        <a:rPr lang="nl-NL" sz="1600" u="sng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 +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nl-NL" sz="160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totaal bezittingen      €  100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nl-NL" sz="160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nl-NL" sz="160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(= activa)</a:t>
                      </a:r>
                      <a:endParaRPr lang="nl-NL" sz="160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Eigen vermogen      </a:t>
                      </a:r>
                      <a:r>
                        <a:rPr lang="nl-NL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</a:t>
                      </a:r>
                      <a:r>
                        <a:rPr lang="nl-NL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Schulden                 </a:t>
                      </a:r>
                      <a:r>
                        <a:rPr lang="nl-NL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</a:t>
                      </a:r>
                      <a:r>
                        <a:rPr lang="nl-NL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60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nl-NL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                                </a:t>
                      </a:r>
                      <a:r>
                        <a:rPr lang="nl-NL" sz="1600" u="sng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    +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nl-NL" sz="160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totaal vermogen            € 100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nl-NL" sz="1600" u="non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nl-NL" sz="160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(= passiva)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nl-NL" sz="1600" u="non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19225" y="3698588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953721" y="1936842"/>
            <a:ext cx="49529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nl-NL" altLang="nl-N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Elke euro staat 2x op de balans!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altLang="nl-NL" b="1" dirty="0">
              <a:ea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Balans (naam bedrijf/datum)</a:t>
            </a:r>
            <a:endParaRPr kumimoji="0" lang="nl-NL" altLang="nl-N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229200"/>
            <a:ext cx="3494087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567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De balans </a:t>
            </a:r>
            <a:r>
              <a:rPr lang="nl-NL" sz="1600" dirty="0" smtClean="0"/>
              <a:t>(3)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282893"/>
              </p:ext>
            </p:extLst>
          </p:nvPr>
        </p:nvGraphicFramePr>
        <p:xfrm>
          <a:off x="1475656" y="2630277"/>
          <a:ext cx="6933455" cy="220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4215"/>
                <a:gridCol w="3579240"/>
              </a:tblGrid>
              <a:tr h="20948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Vaste Activa (VA)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Vlottende Activa (VLA</a:t>
                      </a:r>
                      <a:r>
                        <a:rPr lang="nl-NL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nl-NL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nl-NL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nl-NL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nl-NL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Totaal bezittingen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Eigen Vermogen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Vreemd vermogen lang (VVL)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u="none" dirty="0">
                          <a:solidFill>
                            <a:schemeClr val="tx1"/>
                          </a:solidFill>
                          <a:effectLst/>
                        </a:rPr>
                        <a:t>Vreemd vermogen kort (VVK)  </a:t>
                      </a:r>
                      <a:endParaRPr lang="nl-NL" sz="1800" u="non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nl-NL" sz="1800" u="non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Totaal Vermogen (TV)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59900" y="1901067"/>
            <a:ext cx="395345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</a:t>
            </a:r>
            <a:r>
              <a:rPr kumimoji="0" lang="nl-NL" altLang="nl-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Balans (naam bedrijf/datum)</a:t>
            </a:r>
            <a:endParaRPr kumimoji="0" lang="nl-NL" altLang="nl-N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373216"/>
            <a:ext cx="3621087" cy="1262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732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De balans </a:t>
            </a:r>
            <a:r>
              <a:rPr lang="nl-NL" sz="1600" dirty="0" smtClean="0"/>
              <a:t>(4)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>
          <a:xfrm>
            <a:off x="1415430" y="1556792"/>
            <a:ext cx="7773988" cy="4113212"/>
          </a:xfrm>
        </p:spPr>
        <p:txBody>
          <a:bodyPr/>
          <a:lstStyle/>
          <a:p>
            <a:pPr marL="0" lvl="0" indent="0" algn="ctr">
              <a:spcBef>
                <a:spcPct val="0"/>
              </a:spcBef>
              <a:buNone/>
            </a:pPr>
            <a:r>
              <a:rPr lang="nl-NL" dirty="0"/>
              <a:t>	 </a:t>
            </a:r>
            <a:r>
              <a:rPr lang="nl-NL" b="1" dirty="0" smtClean="0"/>
              <a:t>Balans </a:t>
            </a:r>
            <a:r>
              <a:rPr lang="nl-NL" altLang="nl-NL" sz="1600" b="1" dirty="0">
                <a:latin typeface="Arial" pitchFamily="34" charset="0"/>
                <a:ea typeface="Calibri" pitchFamily="34" charset="0"/>
                <a:cs typeface="Arial" pitchFamily="34" charset="0"/>
              </a:rPr>
              <a:t>(naam bedrijf/datum</a:t>
            </a:r>
            <a:r>
              <a:rPr lang="nl-NL" altLang="nl-NL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)</a:t>
            </a:r>
            <a:endParaRPr lang="nl-NL" b="1" dirty="0" smtClean="0"/>
          </a:p>
          <a:p>
            <a:pPr marL="0" indent="0">
              <a:buNone/>
            </a:pPr>
            <a:r>
              <a:rPr lang="nl-NL" sz="1600" b="1" dirty="0" smtClean="0"/>
              <a:t>VASTE ACTIVA			EIGEN </a:t>
            </a:r>
            <a:r>
              <a:rPr lang="nl-NL" sz="1600" b="1" dirty="0"/>
              <a:t>VERMOGEN</a:t>
            </a:r>
          </a:p>
          <a:p>
            <a:pPr marL="0" indent="0">
              <a:buNone/>
            </a:pPr>
            <a:r>
              <a:rPr lang="nl-NL" sz="1800" b="1" dirty="0" smtClean="0"/>
              <a:t>Grond		€    200.000	spaargeld	      € 122.000	</a:t>
            </a:r>
          </a:p>
          <a:p>
            <a:pPr marL="0" indent="0">
              <a:buNone/>
            </a:pPr>
            <a:r>
              <a:rPr lang="nl-NL" sz="1800" b="1" dirty="0" smtClean="0"/>
              <a:t>Gebouwen	      150.000	</a:t>
            </a:r>
            <a:r>
              <a:rPr lang="nl-NL" sz="1600" b="1" dirty="0" smtClean="0"/>
              <a:t>VREEMD VERMOGEN LANG</a:t>
            </a:r>
          </a:p>
          <a:p>
            <a:pPr marL="0" indent="0">
              <a:buNone/>
            </a:pPr>
            <a:r>
              <a:rPr lang="nl-NL" sz="1800" b="1" dirty="0" smtClean="0"/>
              <a:t>Machines	        80.000	hyp. Lening	         275.000</a:t>
            </a:r>
          </a:p>
          <a:p>
            <a:pPr marL="0" indent="0">
              <a:buNone/>
            </a:pPr>
            <a:r>
              <a:rPr lang="nl-NL" sz="1800" b="1" dirty="0" smtClean="0"/>
              <a:t>Inventaris 	        19.000    zakelijke lening         90.000</a:t>
            </a:r>
          </a:p>
          <a:p>
            <a:pPr marL="0" indent="0">
              <a:buNone/>
            </a:pPr>
            <a:r>
              <a:rPr lang="nl-NL" sz="1600" b="1" dirty="0" smtClean="0"/>
              <a:t>VLOTTENDE ACTIVA		VREEMD VERMOGEN KORT</a:t>
            </a:r>
          </a:p>
          <a:p>
            <a:pPr marL="0" indent="0">
              <a:buNone/>
            </a:pPr>
            <a:r>
              <a:rPr lang="nl-NL" sz="1800" b="1" dirty="0" smtClean="0"/>
              <a:t>Voorraden	        12.000	crediteuren		 6.000</a:t>
            </a:r>
          </a:p>
          <a:p>
            <a:pPr marL="0" indent="0">
              <a:buNone/>
            </a:pPr>
            <a:r>
              <a:rPr lang="nl-NL" sz="1800" b="1" dirty="0" smtClean="0"/>
              <a:t>Debiteuren	          7.000	</a:t>
            </a:r>
            <a:r>
              <a:rPr lang="nl-NL" sz="1800" b="1" dirty="0" err="1" smtClean="0"/>
              <a:t>n.t.b</a:t>
            </a:r>
            <a:r>
              <a:rPr lang="nl-NL" sz="1800" b="1" dirty="0" smtClean="0"/>
              <a:t>. bedragen           3.000</a:t>
            </a:r>
          </a:p>
          <a:p>
            <a:pPr marL="0" indent="0">
              <a:buNone/>
            </a:pPr>
            <a:r>
              <a:rPr lang="nl-NL" sz="1800" b="1" dirty="0"/>
              <a:t>B</a:t>
            </a:r>
            <a:r>
              <a:rPr lang="nl-NL" sz="1800" b="1" dirty="0" smtClean="0"/>
              <a:t>ank		        26.000</a:t>
            </a:r>
          </a:p>
          <a:p>
            <a:pPr marL="0" indent="0">
              <a:buNone/>
            </a:pPr>
            <a:r>
              <a:rPr lang="nl-NL" sz="1800" b="1" dirty="0" smtClean="0"/>
              <a:t>Kas                    </a:t>
            </a:r>
            <a:r>
              <a:rPr lang="nl-NL" sz="1800" b="1" u="sng" dirty="0" smtClean="0"/>
              <a:t>            2.000 +</a:t>
            </a:r>
            <a:r>
              <a:rPr lang="nl-NL" sz="1800" b="1" dirty="0" smtClean="0"/>
              <a:t>			         </a:t>
            </a:r>
            <a:r>
              <a:rPr lang="nl-NL" sz="1800" b="1" u="sng" dirty="0" smtClean="0"/>
              <a:t>              +</a:t>
            </a:r>
          </a:p>
          <a:p>
            <a:pPr marL="0" indent="0">
              <a:buNone/>
            </a:pPr>
            <a:r>
              <a:rPr lang="nl-NL" sz="1800" b="1" dirty="0" smtClean="0"/>
              <a:t>Totale bezittingen496.000	  Totaal vermogen   496.000</a:t>
            </a:r>
          </a:p>
        </p:txBody>
      </p:sp>
    </p:spTree>
    <p:extLst>
      <p:ext uri="{BB962C8B-B14F-4D97-AF65-F5344CB8AC3E}">
        <p14:creationId xmlns:p14="http://schemas.microsoft.com/office/powerpoint/2010/main" val="364336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De balans </a:t>
            </a:r>
            <a:r>
              <a:rPr lang="nl-NL" sz="1600" dirty="0" smtClean="0"/>
              <a:t>(5)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7624" y="1916832"/>
            <a:ext cx="7197924" cy="4113212"/>
          </a:xfrm>
        </p:spPr>
        <p:txBody>
          <a:bodyPr/>
          <a:lstStyle/>
          <a:p>
            <a:r>
              <a:rPr lang="nl-NL" sz="2400" b="1" i="1" dirty="0" smtClean="0"/>
              <a:t>Veranderingen op de balans:</a:t>
            </a:r>
          </a:p>
          <a:p>
            <a:pPr marL="0" indent="0">
              <a:buNone/>
            </a:pPr>
            <a:endParaRPr lang="nl-NL" b="1" dirty="0"/>
          </a:p>
          <a:p>
            <a:pPr marL="457200" indent="-457200">
              <a:buAutoNum type="arabicPeriod"/>
            </a:pPr>
            <a:r>
              <a:rPr lang="nl-NL" b="1" dirty="0" smtClean="0">
                <a:solidFill>
                  <a:srgbClr val="FF0000"/>
                </a:solidFill>
              </a:rPr>
              <a:t>Aanschaf inventaris voor € 5.000</a:t>
            </a:r>
          </a:p>
          <a:p>
            <a:pPr marL="0" indent="0">
              <a:buNone/>
            </a:pPr>
            <a:r>
              <a:rPr lang="nl-NL" b="1" dirty="0" smtClean="0">
                <a:solidFill>
                  <a:srgbClr val="FF0000"/>
                </a:solidFill>
              </a:rPr>
              <a:t>     Betaald per bank</a:t>
            </a:r>
          </a:p>
          <a:p>
            <a:pPr marL="457200" indent="-457200">
              <a:buAutoNum type="arabicPeriod" startAt="2"/>
            </a:pPr>
            <a:r>
              <a:rPr lang="nl-NL" b="1" dirty="0" smtClean="0">
                <a:solidFill>
                  <a:schemeClr val="accent6"/>
                </a:solidFill>
              </a:rPr>
              <a:t>Leverancier per kas betaald voor € 750</a:t>
            </a:r>
          </a:p>
          <a:p>
            <a:pPr marL="0" indent="0">
              <a:buNone/>
            </a:pPr>
            <a:endParaRPr lang="nl-NL" b="1" dirty="0" smtClean="0">
              <a:solidFill>
                <a:schemeClr val="accent6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488" y="4352925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269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485775"/>
            <a:ext cx="7475612" cy="1143000"/>
          </a:xfrm>
        </p:spPr>
        <p:txBody>
          <a:bodyPr/>
          <a:lstStyle/>
          <a:p>
            <a:pPr algn="ctr"/>
            <a:r>
              <a:rPr lang="nl-NL" dirty="0"/>
              <a:t>De balans </a:t>
            </a:r>
            <a:r>
              <a:rPr lang="nl-NL" sz="1600" dirty="0" smtClean="0"/>
              <a:t>(6)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03648" y="1628775"/>
            <a:ext cx="7557964" cy="4113212"/>
          </a:xfrm>
        </p:spPr>
        <p:txBody>
          <a:bodyPr>
            <a:normAutofit lnSpcReduction="10000"/>
          </a:bodyPr>
          <a:lstStyle/>
          <a:p>
            <a:pPr marL="0" lvl="0" indent="0" algn="ctr">
              <a:spcBef>
                <a:spcPct val="0"/>
              </a:spcBef>
              <a:buNone/>
            </a:pPr>
            <a:r>
              <a:rPr lang="nl-NL" dirty="0"/>
              <a:t> </a:t>
            </a:r>
            <a:r>
              <a:rPr lang="nl-NL" b="1" dirty="0"/>
              <a:t>Balans </a:t>
            </a:r>
            <a:r>
              <a:rPr lang="nl-NL" altLang="nl-NL" sz="2000" b="1" dirty="0">
                <a:latin typeface="Arial" pitchFamily="34" charset="0"/>
                <a:ea typeface="Calibri" pitchFamily="34" charset="0"/>
                <a:cs typeface="Arial" pitchFamily="34" charset="0"/>
              </a:rPr>
              <a:t>(naam bedrijf/datum</a:t>
            </a:r>
            <a:r>
              <a:rPr lang="nl-NL" altLang="nl-NL" sz="3200" b="1" dirty="0">
                <a:latin typeface="Arial" pitchFamily="34" charset="0"/>
                <a:ea typeface="Calibri" pitchFamily="34" charset="0"/>
                <a:cs typeface="Arial" pitchFamily="34" charset="0"/>
              </a:rPr>
              <a:t>)</a:t>
            </a:r>
            <a:endParaRPr lang="nl-NL" b="1" dirty="0"/>
          </a:p>
          <a:p>
            <a:pPr marL="0" indent="0">
              <a:buNone/>
            </a:pPr>
            <a:r>
              <a:rPr lang="nl-NL" sz="1600" b="1" i="1" dirty="0"/>
              <a:t>VASTE ACTIVA			EIGEN VERMOGEN</a:t>
            </a:r>
          </a:p>
          <a:p>
            <a:pPr marL="0" indent="0">
              <a:buNone/>
            </a:pPr>
            <a:r>
              <a:rPr lang="nl-NL" sz="1800" b="1" dirty="0"/>
              <a:t>Grond		€    200.000	spaargeld	   </a:t>
            </a:r>
            <a:r>
              <a:rPr lang="nl-NL" sz="1800" b="1" dirty="0" smtClean="0"/>
              <a:t>  </a:t>
            </a:r>
            <a:r>
              <a:rPr lang="nl-NL" sz="1800" b="1" dirty="0"/>
              <a:t>€ 122.000	</a:t>
            </a:r>
          </a:p>
          <a:p>
            <a:pPr marL="0" indent="0">
              <a:buNone/>
            </a:pPr>
            <a:r>
              <a:rPr lang="nl-NL" sz="1800" b="1" dirty="0"/>
              <a:t>Gebouwen	      150.000	</a:t>
            </a:r>
            <a:r>
              <a:rPr lang="nl-NL" sz="1800" b="1" i="1" dirty="0"/>
              <a:t>VREEMD VERMOGEN LANG</a:t>
            </a:r>
          </a:p>
          <a:p>
            <a:pPr marL="0" indent="0">
              <a:buNone/>
            </a:pPr>
            <a:r>
              <a:rPr lang="nl-NL" sz="1800" b="1" dirty="0"/>
              <a:t>Machines	        80.000	hyp. Lening	    </a:t>
            </a:r>
            <a:r>
              <a:rPr lang="nl-NL" sz="1800" b="1" dirty="0" smtClean="0"/>
              <a:t>    </a:t>
            </a:r>
            <a:r>
              <a:rPr lang="nl-NL" sz="1800" b="1" dirty="0"/>
              <a:t>275.000</a:t>
            </a:r>
          </a:p>
          <a:p>
            <a:pPr marL="0" indent="0">
              <a:buNone/>
            </a:pPr>
            <a:r>
              <a:rPr lang="nl-NL" sz="1800" b="1" dirty="0"/>
              <a:t>Inventaris 	        </a:t>
            </a:r>
            <a:r>
              <a:rPr lang="nl-NL" sz="1800" b="1" dirty="0" smtClean="0">
                <a:solidFill>
                  <a:srgbClr val="FF0000"/>
                </a:solidFill>
              </a:rPr>
              <a:t>24.000</a:t>
            </a:r>
            <a:r>
              <a:rPr lang="nl-NL" sz="1800" b="1" dirty="0" smtClean="0"/>
              <a:t>          zakelijke </a:t>
            </a:r>
            <a:r>
              <a:rPr lang="nl-NL" sz="1800" b="1" dirty="0"/>
              <a:t>lening  </a:t>
            </a:r>
            <a:r>
              <a:rPr lang="nl-NL" sz="1800" b="1" dirty="0" smtClean="0"/>
              <a:t>          90.000</a:t>
            </a:r>
            <a:endParaRPr lang="nl-NL" sz="1800" b="1" dirty="0"/>
          </a:p>
          <a:p>
            <a:pPr marL="0" indent="0">
              <a:buNone/>
            </a:pPr>
            <a:r>
              <a:rPr lang="nl-NL" sz="1600" b="1" i="1" dirty="0"/>
              <a:t>VLOTTENDE ACTIVA		VREEMD VERMOGEN KORT</a:t>
            </a:r>
          </a:p>
          <a:p>
            <a:pPr marL="0" indent="0">
              <a:buNone/>
            </a:pPr>
            <a:r>
              <a:rPr lang="nl-NL" sz="1800" b="1" dirty="0"/>
              <a:t>Voorraden	        12.000	crediteuren	</a:t>
            </a:r>
            <a:r>
              <a:rPr lang="nl-NL" sz="1800" b="1" dirty="0" smtClean="0"/>
              <a:t>            </a:t>
            </a:r>
            <a:r>
              <a:rPr lang="nl-NL" sz="1800" b="1" dirty="0" smtClean="0">
                <a:solidFill>
                  <a:schemeClr val="accent6"/>
                </a:solidFill>
              </a:rPr>
              <a:t>5.250</a:t>
            </a:r>
            <a:endParaRPr lang="nl-NL" sz="1800" b="1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nl-NL" sz="1800" b="1" dirty="0" smtClean="0"/>
              <a:t>Debiteuren</a:t>
            </a:r>
            <a:r>
              <a:rPr lang="nl-NL" sz="1800" b="1" dirty="0"/>
              <a:t>	          7.000	</a:t>
            </a:r>
            <a:r>
              <a:rPr lang="nl-NL" sz="1800" b="1" dirty="0" err="1"/>
              <a:t>n.t.b</a:t>
            </a:r>
            <a:r>
              <a:rPr lang="nl-NL" sz="1800" b="1" dirty="0"/>
              <a:t>. bedragen   </a:t>
            </a:r>
            <a:r>
              <a:rPr lang="nl-NL" sz="1800" b="1" dirty="0" smtClean="0"/>
              <a:t>            </a:t>
            </a:r>
            <a:r>
              <a:rPr lang="nl-NL" sz="1800" b="1" dirty="0"/>
              <a:t>3.000</a:t>
            </a:r>
          </a:p>
          <a:p>
            <a:pPr marL="0" indent="0">
              <a:buNone/>
            </a:pPr>
            <a:r>
              <a:rPr lang="nl-NL" sz="1800" b="1" dirty="0"/>
              <a:t>Bank		        </a:t>
            </a:r>
            <a:r>
              <a:rPr lang="nl-NL" sz="1800" b="1" dirty="0" smtClean="0">
                <a:solidFill>
                  <a:srgbClr val="FF0000"/>
                </a:solidFill>
              </a:rPr>
              <a:t>21.000</a:t>
            </a:r>
            <a:endParaRPr lang="nl-NL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sz="1800" b="1" dirty="0"/>
              <a:t>Kas                    </a:t>
            </a:r>
            <a:r>
              <a:rPr lang="nl-NL" sz="1800" b="1" u="sng" dirty="0"/>
              <a:t>  </a:t>
            </a:r>
            <a:r>
              <a:rPr lang="nl-NL" sz="1800" b="1" u="sng" dirty="0" smtClean="0"/>
              <a:t>           </a:t>
            </a:r>
            <a:r>
              <a:rPr lang="nl-NL" sz="1800" b="1" u="sng" dirty="0" smtClean="0">
                <a:solidFill>
                  <a:schemeClr val="accent6"/>
                </a:solidFill>
              </a:rPr>
              <a:t>1.250 </a:t>
            </a:r>
            <a:r>
              <a:rPr lang="nl-NL" sz="1800" b="1" u="sng" dirty="0"/>
              <a:t>+</a:t>
            </a:r>
            <a:r>
              <a:rPr lang="nl-NL" sz="1800" b="1" dirty="0"/>
              <a:t>			         </a:t>
            </a:r>
            <a:r>
              <a:rPr lang="nl-NL" sz="1800" b="1" u="sng" dirty="0"/>
              <a:t>              +</a:t>
            </a:r>
          </a:p>
          <a:p>
            <a:pPr marL="0" indent="0">
              <a:buNone/>
            </a:pPr>
            <a:r>
              <a:rPr lang="nl-NL" sz="1800" b="1" dirty="0"/>
              <a:t>Totale </a:t>
            </a:r>
            <a:r>
              <a:rPr lang="nl-NL" sz="1800" b="1" dirty="0" err="1" smtClean="0"/>
              <a:t>bezitt</a:t>
            </a:r>
            <a:r>
              <a:rPr lang="nl-NL" sz="1800" b="1" dirty="0" smtClean="0"/>
              <a:t>.              </a:t>
            </a:r>
            <a:r>
              <a:rPr lang="nl-NL" sz="1800" b="1" dirty="0" smtClean="0">
                <a:solidFill>
                  <a:srgbClr val="00B050"/>
                </a:solidFill>
              </a:rPr>
              <a:t>495.250</a:t>
            </a:r>
            <a:r>
              <a:rPr lang="nl-NL" sz="1800" b="1" dirty="0"/>
              <a:t>	  Totaal vermogen   </a:t>
            </a:r>
            <a:r>
              <a:rPr lang="nl-NL" sz="1800" b="1" dirty="0" smtClean="0"/>
              <a:t>    </a:t>
            </a:r>
            <a:r>
              <a:rPr lang="nl-NL" sz="1800" b="1" dirty="0" smtClean="0">
                <a:solidFill>
                  <a:srgbClr val="00B050"/>
                </a:solidFill>
              </a:rPr>
              <a:t>495.250</a:t>
            </a:r>
            <a:endParaRPr lang="nl-NL" sz="1800" b="1" dirty="0">
              <a:solidFill>
                <a:srgbClr val="00B050"/>
              </a:solidFill>
            </a:endParaRPr>
          </a:p>
          <a:p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246131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De balans </a:t>
            </a:r>
            <a:r>
              <a:rPr lang="nl-NL" sz="1600" dirty="0" smtClean="0"/>
              <a:t>(7)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484784"/>
            <a:ext cx="6405836" cy="41132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i="1" u="sng" dirty="0" smtClean="0"/>
              <a:t>Opdracht: </a:t>
            </a:r>
            <a:r>
              <a:rPr lang="nl-NL" dirty="0" smtClean="0"/>
              <a:t>	</a:t>
            </a:r>
            <a:r>
              <a:rPr lang="nl-NL" b="1" dirty="0" smtClean="0"/>
              <a:t>	</a:t>
            </a:r>
          </a:p>
          <a:p>
            <a:pPr marL="0" indent="0">
              <a:buNone/>
            </a:pPr>
            <a:r>
              <a:rPr lang="nl-NL" sz="2000" b="1" dirty="0" smtClean="0"/>
              <a:t>Stel m.b.v. de volgende gegevens de balans samen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sz="1600" b="1" dirty="0" smtClean="0"/>
              <a:t>Gebouwen € 300.000</a:t>
            </a:r>
          </a:p>
          <a:p>
            <a:r>
              <a:rPr lang="nl-NL" sz="1600" b="1" dirty="0" smtClean="0"/>
              <a:t>Crediteuren € 12.000</a:t>
            </a:r>
          </a:p>
          <a:p>
            <a:r>
              <a:rPr lang="nl-NL" sz="1600" b="1" dirty="0" smtClean="0"/>
              <a:t>Kas € 2.500</a:t>
            </a:r>
          </a:p>
          <a:p>
            <a:r>
              <a:rPr lang="nl-NL" sz="1600" b="1" dirty="0" smtClean="0"/>
              <a:t>Vervoermiddelen € 35.000</a:t>
            </a:r>
          </a:p>
          <a:p>
            <a:r>
              <a:rPr lang="nl-NL" sz="1600" b="1" dirty="0" smtClean="0"/>
              <a:t>Voorraden € 18.000</a:t>
            </a:r>
          </a:p>
          <a:p>
            <a:r>
              <a:rPr lang="nl-NL" sz="1600" b="1" dirty="0" smtClean="0"/>
              <a:t>Debiteuren € 7.500</a:t>
            </a:r>
          </a:p>
          <a:p>
            <a:r>
              <a:rPr lang="nl-NL" sz="1600" b="1" dirty="0" smtClean="0"/>
              <a:t>Bank € 14.500</a:t>
            </a:r>
          </a:p>
          <a:p>
            <a:r>
              <a:rPr lang="nl-NL" sz="1600" b="1" dirty="0" smtClean="0"/>
              <a:t>Zakelijke lening € 210.000</a:t>
            </a:r>
          </a:p>
          <a:p>
            <a:r>
              <a:rPr lang="nl-NL" sz="1600" b="1" dirty="0" smtClean="0"/>
              <a:t>Inventaris € 23.000</a:t>
            </a:r>
          </a:p>
          <a:p>
            <a:r>
              <a:rPr lang="nl-NL" sz="1600" b="1" dirty="0" smtClean="0"/>
              <a:t>Nog te betalen BTW € 6.000</a:t>
            </a:r>
          </a:p>
          <a:p>
            <a:r>
              <a:rPr lang="nl-NL" sz="1600" b="1" dirty="0" smtClean="0"/>
              <a:t>Eigen vermogen € te berekenen!!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1" y="3922770"/>
            <a:ext cx="2391746" cy="170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961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a powerpoint DGC">
  <a:themeElements>
    <a:clrScheme name="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GC3_ontwerpsjablonen[1].def">
  <a:themeElements>
    <a:clrScheme name="3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GC3_ontwerpsjablonen[1].def">
  <a:themeElements>
    <a:clrScheme name="4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GC3_ontwerpsjablonen[1].def">
  <a:themeElements>
    <a:clrScheme name="5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6_GC3_ontwerpsjablonen[1].def">
  <a:themeElements>
    <a:clrScheme name="6_GC3_ontwerpsjablonen[1].d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GC3_ontwerpsjablonen[1].de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GC3_ontwerpsjablonen[1].d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GC3_ontwerpsjablonen[1].d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GC3_ontwerpsjablonen[1].d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Algemene powerpoint Helicon 2015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powerpoint DGC</Template>
  <TotalTime>2143</TotalTime>
  <Words>245</Words>
  <Application>Microsoft Office PowerPoint</Application>
  <PresentationFormat>Diavoorstelling (4:3)</PresentationFormat>
  <Paragraphs>121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6</vt:i4>
      </vt:variant>
      <vt:variant>
        <vt:lpstr>Diatitels</vt:lpstr>
      </vt:variant>
      <vt:variant>
        <vt:i4>11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Verdana</vt:lpstr>
      <vt:lpstr>Thema powerpoint DGC</vt:lpstr>
      <vt:lpstr>3_GC3_ontwerpsjablonen[1].def</vt:lpstr>
      <vt:lpstr>4_GC3_ontwerpsjablonen[1].def</vt:lpstr>
      <vt:lpstr>5_GC3_ontwerpsjablonen[1].def</vt:lpstr>
      <vt:lpstr>6_GC3_ontwerpsjablonen[1].def</vt:lpstr>
      <vt:lpstr>Algemene powerpoint Helicon 2015</vt:lpstr>
      <vt:lpstr>Bedrijfs-administratie  les 1: hoofdstuk 1 </vt:lpstr>
      <vt:lpstr>Bedrijfsadministratie voor het MKB</vt:lpstr>
      <vt:lpstr>De balans (1)</vt:lpstr>
      <vt:lpstr>De balans (2)</vt:lpstr>
      <vt:lpstr>De balans (3)</vt:lpstr>
      <vt:lpstr>De balans (4)</vt:lpstr>
      <vt:lpstr>De balans (5)</vt:lpstr>
      <vt:lpstr>De balans (6)</vt:lpstr>
      <vt:lpstr>De balans (7)</vt:lpstr>
      <vt:lpstr>De balans (8)</vt:lpstr>
      <vt:lpstr>De balans (9)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Gemeente</dc:title>
  <dc:creator>Amber Ancion</dc:creator>
  <cp:lastModifiedBy>Robbert Groenendaal</cp:lastModifiedBy>
  <cp:revision>154</cp:revision>
  <dcterms:created xsi:type="dcterms:W3CDTF">2014-01-10T10:15:35Z</dcterms:created>
  <dcterms:modified xsi:type="dcterms:W3CDTF">2015-10-28T12:48:35Z</dcterms:modified>
</cp:coreProperties>
</file>